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1"/>
  </p:notesMasterIdLst>
  <p:sldIdLst>
    <p:sldId id="256" r:id="rId2"/>
    <p:sldId id="409" r:id="rId3"/>
    <p:sldId id="410" r:id="rId4"/>
    <p:sldId id="411" r:id="rId5"/>
    <p:sldId id="412" r:id="rId6"/>
    <p:sldId id="413" r:id="rId7"/>
    <p:sldId id="415" r:id="rId8"/>
    <p:sldId id="416" r:id="rId9"/>
    <p:sldId id="30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0000"/>
    <a:srgbClr val="DED410"/>
    <a:srgbClr val="0635BA"/>
    <a:srgbClr val="052B97"/>
    <a:srgbClr val="060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90575" autoAdjust="0"/>
  </p:normalViewPr>
  <p:slideViewPr>
    <p:cSldViewPr>
      <p:cViewPr>
        <p:scale>
          <a:sx n="106" d="100"/>
          <a:sy n="106" d="100"/>
        </p:scale>
        <p:origin x="-177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93B942-E355-40D6-9CAC-B2B9E99F0941}" type="datetimeFigureOut">
              <a:rPr lang="en-GB" smtClean="0"/>
              <a:pPr/>
              <a:t>11/01/2016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228C0B-2348-4FD8-BF51-EC56E7D6ED2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925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636912"/>
            <a:ext cx="7772400" cy="2163687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4000" cap="none" spc="-8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11/01/2016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9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67BDBC9-2DB0-46F3-A943-B0F145512E6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11/01/2016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DBC9-2DB0-46F3-A943-B0F145512E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11/01/2016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DBC9-2DB0-46F3-A943-B0F145512E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0750"/>
            <a:ext cx="8363272" cy="6839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11/01/2016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DBC9-2DB0-46F3-A943-B0F145512E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11/01/2016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7BDBC9-2DB0-46F3-A943-B0F145512E6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363272" cy="756002"/>
          </a:xfrm>
        </p:spPr>
        <p:txBody>
          <a:bodyPr>
            <a:normAutofit/>
          </a:bodyPr>
          <a:lstStyle>
            <a:lvl1pPr>
              <a:defRPr sz="4000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544" y="1196752"/>
            <a:ext cx="3816424" cy="49040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7984" y="1196752"/>
            <a:ext cx="3954016" cy="49040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11/01/2016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DBC9-2DB0-46F3-A943-B0F145512E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11/01/2016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DBC9-2DB0-46F3-A943-B0F145512E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11/01/2016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DBC9-2DB0-46F3-A943-B0F145512E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11/01/2016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DBC9-2DB0-46F3-A943-B0F145512E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11/01/2016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DBC9-2DB0-46F3-A943-B0F145512E6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11/01/2016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67BDBC9-2DB0-46F3-A943-B0F145512E6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96734"/>
            <a:ext cx="8363272" cy="6839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24744"/>
            <a:ext cx="8075240" cy="5001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8064" y="6453336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DDDCEC77-EEAF-49C6-AC3C-F1C0AAE629F2}" type="datetimeFigureOut">
              <a:rPr lang="en-GB" smtClean="0"/>
              <a:pPr/>
              <a:t>11/01/2016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67BDBC9-2DB0-46F3-A943-B0F145512E68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9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-60" baseline="0">
          <a:solidFill>
            <a:srgbClr val="0635BA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8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arah.jones@glasgow.ac.uk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martin.donnelly@edinburgh.ac.u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eh.gov/divisions/odh/grant-news/data-management-plans-successful-grant-applications-2011-2014-now-availabl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shtm.ac.uk/research/researchdataman/plan/wellcometrust_dmp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relu.data-archive.ac.uk/media/25706/exampledmp_fr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aac.ornl.gov/PI/Data_Management_Plan_Chini_NASA_TE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nstx-u.pppl.gov/data-management-plan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dcc.ac.uk/resources/data-management-plan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1772816"/>
            <a:ext cx="7200800" cy="2163687"/>
          </a:xfrm>
        </p:spPr>
        <p:txBody>
          <a:bodyPr/>
          <a:lstStyle/>
          <a:p>
            <a:r>
              <a:rPr lang="en-GB" sz="4400" dirty="0" smtClean="0">
                <a:solidFill>
                  <a:srgbClr val="0635BA"/>
                </a:solidFill>
              </a:rPr>
              <a:t>Exercise: Writing a Data Management Plan</a:t>
            </a:r>
            <a:endParaRPr lang="en-GB" sz="4400" dirty="0">
              <a:solidFill>
                <a:srgbClr val="0635BA"/>
              </a:solidFill>
            </a:endParaRPr>
          </a:p>
        </p:txBody>
      </p:sp>
      <p:pic>
        <p:nvPicPr>
          <p:cNvPr id="4" name="Picture 3" descr="DCC_logo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900" y="404664"/>
            <a:ext cx="40386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03648" y="6381328"/>
            <a:ext cx="6696744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1400" i="1" dirty="0" smtClean="0"/>
              <a:t>Managing Open Science workshop, EURAC, 12 January 2016, Bolzano</a:t>
            </a:r>
            <a:endParaRPr lang="en-GB" sz="1400" i="1" dirty="0"/>
          </a:p>
        </p:txBody>
      </p:sp>
      <p:sp>
        <p:nvSpPr>
          <p:cNvPr id="7" name="Rectangle 6"/>
          <p:cNvSpPr/>
          <p:nvPr/>
        </p:nvSpPr>
        <p:spPr>
          <a:xfrm>
            <a:off x="323528" y="4293096"/>
            <a:ext cx="38164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dirty="0" smtClean="0"/>
              <a:t>Sarah Jones</a:t>
            </a:r>
          </a:p>
          <a:p>
            <a:pPr algn="ctr">
              <a:spcAft>
                <a:spcPts val="0"/>
              </a:spcAft>
            </a:pPr>
            <a:r>
              <a:rPr lang="en-GB" dirty="0" smtClean="0"/>
              <a:t>Digital Curation Centre, Glasgow</a:t>
            </a:r>
          </a:p>
          <a:p>
            <a:pPr algn="ctr">
              <a:spcAft>
                <a:spcPts val="0"/>
              </a:spcAft>
            </a:pPr>
            <a:r>
              <a:rPr lang="en-GB" dirty="0" smtClean="0">
                <a:hlinkClick r:id="rId3"/>
              </a:rPr>
              <a:t>sarah.jones@glasgow.ac.uk</a:t>
            </a:r>
            <a:endParaRPr lang="en-GB" dirty="0" smtClean="0"/>
          </a:p>
          <a:p>
            <a:pPr algn="ctr">
              <a:spcAft>
                <a:spcPts val="0"/>
              </a:spcAft>
            </a:pPr>
            <a:r>
              <a:rPr lang="en-GB" dirty="0" smtClean="0"/>
              <a:t>Twitter: @</a:t>
            </a:r>
            <a:r>
              <a:rPr lang="en-GB" dirty="0" err="1" smtClean="0"/>
              <a:t>sjDCC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4572000" y="4293096"/>
            <a:ext cx="38164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dirty="0" smtClean="0"/>
              <a:t>Martin Donnelly</a:t>
            </a:r>
          </a:p>
          <a:p>
            <a:pPr algn="ctr">
              <a:spcAft>
                <a:spcPts val="0"/>
              </a:spcAft>
            </a:pPr>
            <a:r>
              <a:rPr lang="en-GB" dirty="0" smtClean="0"/>
              <a:t>Digital Curation Centre, Edinburgh</a:t>
            </a:r>
          </a:p>
          <a:p>
            <a:pPr algn="ctr">
              <a:spcAft>
                <a:spcPts val="0"/>
              </a:spcAft>
            </a:pPr>
            <a:r>
              <a:rPr lang="en-GB" dirty="0" smtClean="0">
                <a:hlinkClick r:id="rId4"/>
              </a:rPr>
              <a:t>martin.donnelly@edinburgh.ac.uk</a:t>
            </a:r>
            <a:endParaRPr lang="en-GB" dirty="0" smtClean="0"/>
          </a:p>
          <a:p>
            <a:pPr algn="ctr">
              <a:spcAft>
                <a:spcPts val="0"/>
              </a:spcAft>
            </a:pPr>
            <a:r>
              <a:rPr lang="en-GB" dirty="0" smtClean="0"/>
              <a:t>Twitter: @</a:t>
            </a:r>
            <a:r>
              <a:rPr lang="en-GB" dirty="0" err="1" smtClean="0"/>
              <a:t>mkdDCC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505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363272" cy="683994"/>
          </a:xfrm>
        </p:spPr>
        <p:txBody>
          <a:bodyPr/>
          <a:lstStyle/>
          <a:p>
            <a:r>
              <a:rPr lang="en-GB" dirty="0" smtClean="0"/>
              <a:t>Example DMPs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075240" cy="5256584"/>
          </a:xfrm>
        </p:spPr>
        <p:txBody>
          <a:bodyPr>
            <a:normAutofit fontScale="92500"/>
          </a:bodyPr>
          <a:lstStyle/>
          <a:p>
            <a:pPr>
              <a:spcAft>
                <a:spcPts val="1200"/>
              </a:spcAft>
            </a:pPr>
            <a:r>
              <a:rPr lang="en-GB" dirty="0" smtClean="0"/>
              <a:t>There are 5 example Data Management Plans in your pack: </a:t>
            </a:r>
          </a:p>
          <a:p>
            <a:pPr marL="514350" lvl="0" indent="-514350">
              <a:spcAft>
                <a:spcPts val="1200"/>
              </a:spcAft>
              <a:buFont typeface="+mj-lt"/>
              <a:buAutoNum type="arabicPeriod"/>
            </a:pPr>
            <a:r>
              <a:rPr lang="en-GB" sz="2600" dirty="0" smtClean="0"/>
              <a:t>A syntactically annotated corpus of Appalachian English </a:t>
            </a:r>
          </a:p>
          <a:p>
            <a:pPr marL="514350" lvl="0" indent="-514350">
              <a:spcAft>
                <a:spcPts val="1200"/>
              </a:spcAft>
              <a:buFont typeface="+mj-lt"/>
              <a:buAutoNum type="arabicPeriod"/>
            </a:pPr>
            <a:r>
              <a:rPr lang="en-GB" sz="2600" dirty="0" smtClean="0"/>
              <a:t>A sample DMP for the </a:t>
            </a:r>
            <a:r>
              <a:rPr lang="en-GB" sz="2600" dirty="0" err="1" smtClean="0"/>
              <a:t>Wellcome</a:t>
            </a:r>
            <a:r>
              <a:rPr lang="en-GB" sz="2600" dirty="0" smtClean="0"/>
              <a:t> Trust (health sciences)</a:t>
            </a:r>
          </a:p>
          <a:p>
            <a:pPr marL="514350" lvl="0" indent="-514350">
              <a:spcAft>
                <a:spcPts val="1200"/>
              </a:spcAft>
              <a:buFont typeface="+mj-lt"/>
              <a:buAutoNum type="arabicPeriod"/>
            </a:pPr>
            <a:r>
              <a:rPr lang="en-GB" sz="2600" dirty="0" smtClean="0"/>
              <a:t>Assessing and communicating animal disease risks for countryside users</a:t>
            </a:r>
          </a:p>
          <a:p>
            <a:pPr marL="514350" lvl="0" indent="-514350">
              <a:spcAft>
                <a:spcPts val="1200"/>
              </a:spcAft>
              <a:buFont typeface="+mj-lt"/>
              <a:buAutoNum type="arabicPeriod"/>
            </a:pPr>
            <a:r>
              <a:rPr lang="en-GB" sz="2600" dirty="0" smtClean="0"/>
              <a:t>Using NASA remote sensing data to reduce uncertainty of land-use transitions in global carbon-climate models</a:t>
            </a:r>
          </a:p>
          <a:p>
            <a:pPr marL="514350" lvl="0" indent="-514350">
              <a:spcAft>
                <a:spcPts val="1200"/>
              </a:spcAft>
              <a:buFont typeface="+mj-lt"/>
              <a:buAutoNum type="arabicPeriod"/>
            </a:pPr>
            <a:r>
              <a:rPr lang="en-GB" sz="2600" dirty="0" smtClean="0"/>
              <a:t>National Spherical Torus </a:t>
            </a:r>
            <a:r>
              <a:rPr lang="en-GB" sz="2600" dirty="0" err="1" smtClean="0"/>
              <a:t>eXperiment</a:t>
            </a:r>
            <a:r>
              <a:rPr lang="en-GB" sz="2600" dirty="0" smtClean="0"/>
              <a:t> Upgrade                       (a fusion energy experiment at the </a:t>
            </a:r>
            <a:r>
              <a:rPr lang="x-none" sz="2600" smtClean="0"/>
              <a:t>Princeton Plasma Physics Laboratory</a:t>
            </a:r>
            <a:r>
              <a:rPr lang="en-GB" sz="2600" dirty="0" smtClean="0"/>
              <a:t>)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0750"/>
            <a:ext cx="8363272" cy="1044034"/>
          </a:xfrm>
        </p:spPr>
        <p:txBody>
          <a:bodyPr/>
          <a:lstStyle/>
          <a:p>
            <a:pPr marL="514350" lvl="0" indent="-514350">
              <a:spcAft>
                <a:spcPts val="1200"/>
              </a:spcAft>
            </a:pPr>
            <a:r>
              <a:rPr lang="en-GB" dirty="0" smtClean="0"/>
              <a:t>A syntactically annotated corpus of Appalachian English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075240" cy="4680520"/>
          </a:xfrm>
        </p:spPr>
        <p:txBody>
          <a:bodyPr>
            <a:normAutofit fontScale="92500"/>
          </a:bodyPr>
          <a:lstStyle/>
          <a:p>
            <a:pPr marL="457200" indent="-457200">
              <a:spcAft>
                <a:spcPts val="1800"/>
              </a:spcAft>
              <a:buFont typeface="Arial" pitchFamily="34" charset="0"/>
              <a:buChar char="•"/>
            </a:pPr>
            <a:r>
              <a:rPr lang="en-GB" sz="2600" dirty="0" smtClean="0"/>
              <a:t>Project submitted to the National Endowment for the Humanities (NEH) in the United States</a:t>
            </a:r>
          </a:p>
          <a:p>
            <a:pPr marL="457200" lvl="0" indent="-457200">
              <a:spcAft>
                <a:spcPts val="1800"/>
              </a:spcAft>
              <a:buFont typeface="Arial" pitchFamily="34" charset="0"/>
              <a:buChar char="•"/>
            </a:pPr>
            <a:r>
              <a:rPr lang="en-GB" sz="2600" dirty="0" smtClean="0"/>
              <a:t>Creating audio recordings of Appalachian speech, a 1,000,000-word corpus and </a:t>
            </a:r>
            <a:r>
              <a:rPr lang="en-GB" sz="2600" dirty="0" smtClean="0"/>
              <a:t>associated text </a:t>
            </a:r>
            <a:r>
              <a:rPr lang="en-GB" sz="2600" dirty="0" smtClean="0"/>
              <a:t>files</a:t>
            </a:r>
          </a:p>
          <a:p>
            <a:pPr marL="457200" lvl="0" indent="-457200">
              <a:spcAft>
                <a:spcPts val="1800"/>
              </a:spcAft>
              <a:buFont typeface="Arial" pitchFamily="34" charset="0"/>
              <a:buChar char="•"/>
            </a:pPr>
            <a:r>
              <a:rPr lang="en-GB" sz="2600" dirty="0" smtClean="0"/>
              <a:t>Collaborating with the City University of New York’s High Performance Computer Centre to storage, manage and preserve the data</a:t>
            </a:r>
          </a:p>
          <a:p>
            <a:pPr lvl="0" algn="ctr">
              <a:spcAft>
                <a:spcPts val="1200"/>
              </a:spcAft>
            </a:pPr>
            <a:r>
              <a:rPr lang="en-GB" sz="2600" dirty="0" smtClean="0">
                <a:hlinkClick r:id="rId2"/>
              </a:rPr>
              <a:t>www.neh.gov/divisions/odh/grant-news/data-management-plans-successful-grant-applications-2011-2014-now-available</a:t>
            </a:r>
            <a:r>
              <a:rPr lang="en-GB" dirty="0" smtClean="0"/>
              <a:t> </a:t>
            </a:r>
          </a:p>
          <a:p>
            <a:pPr lvl="0"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363272" cy="683994"/>
          </a:xfrm>
        </p:spPr>
        <p:txBody>
          <a:bodyPr/>
          <a:lstStyle/>
          <a:p>
            <a:pPr marL="514350" lvl="0" indent="-514350">
              <a:spcAft>
                <a:spcPts val="1200"/>
              </a:spcAft>
            </a:pPr>
            <a:r>
              <a:rPr lang="en-GB" dirty="0" smtClean="0"/>
              <a:t>A sample DMP for the </a:t>
            </a:r>
            <a:r>
              <a:rPr lang="en-GB" dirty="0" err="1" smtClean="0"/>
              <a:t>Wellcome</a:t>
            </a:r>
            <a:r>
              <a:rPr lang="en-GB" dirty="0" smtClean="0"/>
              <a:t> Trust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9208" y="1556792"/>
            <a:ext cx="8075240" cy="4680520"/>
          </a:xfrm>
        </p:spPr>
        <p:txBody>
          <a:bodyPr>
            <a:normAutofit fontScale="92500"/>
          </a:bodyPr>
          <a:lstStyle/>
          <a:p>
            <a:pPr marL="457200" indent="-457200">
              <a:spcAft>
                <a:spcPts val="1800"/>
              </a:spcAft>
              <a:buFont typeface="Arial" pitchFamily="34" charset="0"/>
              <a:buChar char="•"/>
            </a:pPr>
            <a:r>
              <a:rPr lang="en-GB" sz="2600" dirty="0" smtClean="0"/>
              <a:t>Project creating questionnaire and interview data, clinical measurements and biological samples</a:t>
            </a:r>
          </a:p>
          <a:p>
            <a:pPr marL="457200" lvl="0" indent="-457200">
              <a:spcAft>
                <a:spcPts val="1800"/>
              </a:spcAft>
              <a:buFont typeface="Arial" pitchFamily="34" charset="0"/>
              <a:buChar char="•"/>
            </a:pPr>
            <a:r>
              <a:rPr lang="en-GB" sz="2600" dirty="0" smtClean="0"/>
              <a:t>Confidentiality issues and data sharing agreements covered</a:t>
            </a:r>
          </a:p>
          <a:p>
            <a:pPr marL="457200" lvl="0" indent="-457200">
              <a:spcAft>
                <a:spcPts val="1800"/>
              </a:spcAft>
              <a:buFont typeface="Arial" pitchFamily="34" charset="0"/>
              <a:buChar char="•"/>
            </a:pPr>
            <a:r>
              <a:rPr lang="en-GB" sz="2600" dirty="0" smtClean="0"/>
              <a:t>Support provided by London School of Hygiene and Tropical Medicine (LSHTM)</a:t>
            </a:r>
          </a:p>
          <a:p>
            <a:pPr marL="457200" lvl="0" indent="-457200">
              <a:spcAft>
                <a:spcPts val="1800"/>
              </a:spcAft>
              <a:buFont typeface="Arial" pitchFamily="34" charset="0"/>
              <a:buChar char="•"/>
            </a:pPr>
            <a:r>
              <a:rPr lang="en-GB" sz="2600" dirty="0" smtClean="0"/>
              <a:t>Example plan part of wider guide on writing DMPs</a:t>
            </a:r>
          </a:p>
          <a:p>
            <a:pPr lvl="0" algn="ctr">
              <a:spcAft>
                <a:spcPts val="1200"/>
              </a:spcAft>
            </a:pPr>
            <a:r>
              <a:rPr lang="en-GB" sz="2600" dirty="0" smtClean="0">
                <a:hlinkClick r:id="rId2"/>
              </a:rPr>
              <a:t>www.lshtm.ac.uk/research/researchdataman/plan/ wellcometrust_dmp.pdf</a:t>
            </a:r>
            <a:r>
              <a:rPr lang="en-GB" sz="2600" dirty="0" smtClean="0"/>
              <a:t>  </a:t>
            </a:r>
          </a:p>
          <a:p>
            <a:pPr lvl="0"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363272" cy="1008112"/>
          </a:xfrm>
        </p:spPr>
        <p:txBody>
          <a:bodyPr/>
          <a:lstStyle/>
          <a:p>
            <a:pPr marL="514350" lvl="0" indent="-514350">
              <a:spcAft>
                <a:spcPts val="1200"/>
              </a:spcAft>
            </a:pPr>
            <a:r>
              <a:rPr lang="en-GB" dirty="0" smtClean="0"/>
              <a:t>Assessing and communicating animal disease risks for countryside users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00808"/>
            <a:ext cx="7920880" cy="4824536"/>
          </a:xfrm>
        </p:spPr>
        <p:txBody>
          <a:bodyPr>
            <a:normAutofit/>
          </a:bodyPr>
          <a:lstStyle/>
          <a:p>
            <a:pPr marL="457200" indent="-457200">
              <a:spcAft>
                <a:spcPts val="1800"/>
              </a:spcAft>
              <a:buFont typeface="Arial" pitchFamily="34" charset="0"/>
              <a:buChar char="•"/>
            </a:pPr>
            <a:r>
              <a:rPr lang="en-GB" sz="2400" dirty="0" smtClean="0"/>
              <a:t>Social science example submitted to the Rural Economy and Land Use (RELU) programme</a:t>
            </a:r>
          </a:p>
          <a:p>
            <a:pPr marL="457200" lvl="0" indent="-457200">
              <a:spcAft>
                <a:spcPts val="1800"/>
              </a:spcAft>
              <a:buFont typeface="Arial" pitchFamily="34" charset="0"/>
              <a:buChar char="•"/>
            </a:pPr>
            <a:r>
              <a:rPr lang="en-GB" sz="2400" dirty="0" smtClean="0"/>
              <a:t>Involves a lot of reuse of existing data</a:t>
            </a:r>
          </a:p>
          <a:p>
            <a:pPr marL="457200" lvl="0" indent="-457200">
              <a:spcAft>
                <a:spcPts val="1800"/>
              </a:spcAft>
              <a:buFont typeface="Arial" pitchFamily="34" charset="0"/>
              <a:buChar char="•"/>
            </a:pPr>
            <a:r>
              <a:rPr lang="en-GB" sz="2400" dirty="0" smtClean="0"/>
              <a:t>Conducting interviews, questionnaires and focus groups, as well as creating GIS data</a:t>
            </a:r>
          </a:p>
          <a:p>
            <a:pPr marL="457200" lvl="0" indent="-457200">
              <a:spcAft>
                <a:spcPts val="1800"/>
              </a:spcAft>
              <a:buFont typeface="Arial" pitchFamily="34" charset="0"/>
              <a:buChar char="•"/>
            </a:pPr>
            <a:r>
              <a:rPr lang="en-GB" sz="2400" dirty="0" smtClean="0"/>
              <a:t>Multi-partner project so data storage and backup covered for each site</a:t>
            </a:r>
          </a:p>
          <a:p>
            <a:pPr lvl="0" algn="ctr">
              <a:spcAft>
                <a:spcPts val="1200"/>
              </a:spcAft>
            </a:pPr>
            <a:r>
              <a:rPr lang="en-GB" sz="2200" dirty="0" smtClean="0">
                <a:hlinkClick r:id="rId2"/>
              </a:rPr>
              <a:t>http://relu.data-archive.ac.uk/media/25706/exampledmp_fr.pdf</a:t>
            </a:r>
            <a:r>
              <a:rPr lang="en-GB" sz="2200" dirty="0" smtClean="0"/>
              <a:t> </a:t>
            </a:r>
          </a:p>
          <a:p>
            <a:pPr>
              <a:buFont typeface="Arial" pitchFamily="34" charset="0"/>
              <a:buChar char="•"/>
            </a:pP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363272" cy="792088"/>
          </a:xfrm>
        </p:spPr>
        <p:txBody>
          <a:bodyPr/>
          <a:lstStyle/>
          <a:p>
            <a:pPr marL="514350" lvl="0" indent="-514350">
              <a:spcAft>
                <a:spcPts val="1200"/>
              </a:spcAft>
            </a:pPr>
            <a:r>
              <a:rPr lang="en-GB" dirty="0" smtClean="0"/>
              <a:t>Using NASA remote sensing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56792"/>
            <a:ext cx="7920880" cy="4824536"/>
          </a:xfrm>
        </p:spPr>
        <p:txBody>
          <a:bodyPr>
            <a:normAutofit/>
          </a:bodyPr>
          <a:lstStyle/>
          <a:p>
            <a:pPr marL="457200" indent="-457200">
              <a:spcAft>
                <a:spcPts val="1800"/>
              </a:spcAft>
              <a:buFont typeface="Arial" pitchFamily="34" charset="0"/>
              <a:buChar char="•"/>
            </a:pPr>
            <a:r>
              <a:rPr lang="en-GB" sz="2400" dirty="0" smtClean="0"/>
              <a:t>Project from the Department of Geography at the University of Maryland, submitted to the Terrestrial Ecology Program</a:t>
            </a:r>
          </a:p>
          <a:p>
            <a:pPr marL="457200" indent="-457200">
              <a:spcAft>
                <a:spcPts val="1800"/>
              </a:spcAft>
              <a:buFont typeface="Arial" pitchFamily="34" charset="0"/>
              <a:buChar char="•"/>
            </a:pPr>
            <a:r>
              <a:rPr lang="en-GB" sz="2400" dirty="0" smtClean="0"/>
              <a:t>Will produce data in </a:t>
            </a:r>
            <a:r>
              <a:rPr lang="en-GB" sz="2400" dirty="0" err="1" smtClean="0"/>
              <a:t>NetCDF</a:t>
            </a:r>
            <a:r>
              <a:rPr lang="en-GB" sz="2400" dirty="0" smtClean="0"/>
              <a:t> and ASCII format</a:t>
            </a:r>
          </a:p>
          <a:p>
            <a:pPr marL="457200" lvl="0" indent="-457200">
              <a:spcAft>
                <a:spcPts val="1800"/>
              </a:spcAft>
              <a:buFont typeface="Arial" pitchFamily="34" charset="0"/>
              <a:buChar char="•"/>
            </a:pPr>
            <a:r>
              <a:rPr lang="en-GB" sz="2400" dirty="0" smtClean="0"/>
              <a:t>DMP covers data quality assessment before public release of the data</a:t>
            </a:r>
          </a:p>
          <a:p>
            <a:pPr marL="457200" lvl="0" indent="-457200">
              <a:spcAft>
                <a:spcPts val="1800"/>
              </a:spcAft>
              <a:buFont typeface="Arial" pitchFamily="34" charset="0"/>
              <a:buChar char="•"/>
            </a:pPr>
            <a:r>
              <a:rPr lang="en-GB" sz="2400" dirty="0" smtClean="0"/>
              <a:t>Detailed information on how data will be shared, based on previous examples of doing this</a:t>
            </a:r>
          </a:p>
          <a:p>
            <a:pPr lvl="0" algn="ctr">
              <a:spcAft>
                <a:spcPts val="1200"/>
              </a:spcAft>
            </a:pPr>
            <a:r>
              <a:rPr lang="en-GB" sz="2000" dirty="0" smtClean="0">
                <a:hlinkClick r:id="rId2"/>
              </a:rPr>
              <a:t>https://daac.ornl.gov/PI/Data_Management_Plan_Chini_NASA_TE.pdf</a:t>
            </a:r>
            <a:r>
              <a:rPr lang="en-GB" sz="2000" dirty="0" smtClean="0"/>
              <a:t> </a:t>
            </a:r>
            <a:endParaRPr lang="en-GB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363272" cy="792088"/>
          </a:xfrm>
        </p:spPr>
        <p:txBody>
          <a:bodyPr/>
          <a:lstStyle/>
          <a:p>
            <a:pPr marL="514350" lvl="0" indent="-514350">
              <a:spcAft>
                <a:spcPts val="1200"/>
              </a:spcAft>
            </a:pPr>
            <a:r>
              <a:rPr lang="en-GB" dirty="0" smtClean="0"/>
              <a:t>National Spherical Torus </a:t>
            </a:r>
            <a:r>
              <a:rPr lang="en-GB" dirty="0" err="1" smtClean="0"/>
              <a:t>eXperiment</a:t>
            </a:r>
            <a:endParaRPr lang="en-GB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56792"/>
            <a:ext cx="8064896" cy="4824536"/>
          </a:xfrm>
        </p:spPr>
        <p:txBody>
          <a:bodyPr>
            <a:normAutofit lnSpcReduction="10000"/>
          </a:bodyPr>
          <a:lstStyle/>
          <a:p>
            <a:pPr marL="457200" indent="-457200">
              <a:spcAft>
                <a:spcPts val="1800"/>
              </a:spcAft>
              <a:buFont typeface="Arial" pitchFamily="34" charset="0"/>
              <a:buChar char="•"/>
            </a:pPr>
            <a:r>
              <a:rPr lang="en-GB" sz="2400" dirty="0" smtClean="0"/>
              <a:t>The NSTX is an innovative magnetic fusion device to explore the potential of fusion energy as a safe, affordable and environmentally sound means of generating electricity.</a:t>
            </a:r>
          </a:p>
          <a:p>
            <a:pPr marL="457200" indent="-457200">
              <a:spcAft>
                <a:spcPts val="1800"/>
              </a:spcAft>
              <a:buFont typeface="Arial" pitchFamily="34" charset="0"/>
              <a:buChar char="•"/>
            </a:pPr>
            <a:r>
              <a:rPr lang="en-GB" sz="2400" dirty="0" smtClean="0"/>
              <a:t>The DMP covers the different types of data (raw, reduced &amp; analysed) and how these will be stored and archived</a:t>
            </a:r>
          </a:p>
          <a:p>
            <a:pPr marL="457200" lvl="0" indent="-457200">
              <a:spcAft>
                <a:spcPts val="1800"/>
              </a:spcAft>
              <a:buFont typeface="Arial" pitchFamily="34" charset="0"/>
              <a:buChar char="•"/>
            </a:pPr>
            <a:r>
              <a:rPr lang="en-GB" sz="2400" dirty="0" smtClean="0"/>
              <a:t>Public access to data underlying publications and collaboration agreements for usage of further data are outlined</a:t>
            </a:r>
          </a:p>
          <a:p>
            <a:pPr marL="457200" lvl="0" indent="-457200">
              <a:spcAft>
                <a:spcPts val="1800"/>
              </a:spcAft>
              <a:buFont typeface="Arial" pitchFamily="34" charset="0"/>
              <a:buChar char="•"/>
            </a:pPr>
            <a:r>
              <a:rPr lang="en-GB" sz="2400" dirty="0" smtClean="0"/>
              <a:t>DMP links out to other documents and resources</a:t>
            </a:r>
          </a:p>
          <a:p>
            <a:pPr lvl="0" algn="ctr">
              <a:spcAft>
                <a:spcPts val="1200"/>
              </a:spcAft>
            </a:pPr>
            <a:r>
              <a:rPr lang="en-GB" sz="2400" dirty="0" smtClean="0">
                <a:hlinkClick r:id="rId2"/>
              </a:rPr>
              <a:t>http://nstx-u.pppl.gov/data-management-plan</a:t>
            </a:r>
            <a:r>
              <a:rPr lang="en-GB" sz="2400" dirty="0" smtClean="0"/>
              <a:t> 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DMP exercise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075240" cy="4785395"/>
          </a:xfrm>
        </p:spPr>
        <p:txBody>
          <a:bodyPr/>
          <a:lstStyle/>
          <a:p>
            <a:pPr marL="457200" lvl="0" indent="-457200">
              <a:spcAft>
                <a:spcPts val="2400"/>
              </a:spcAft>
              <a:buFont typeface="Arial" pitchFamily="34" charset="0"/>
              <a:buChar char="•"/>
            </a:pPr>
            <a:r>
              <a:rPr lang="en-GB" dirty="0" smtClean="0"/>
              <a:t>Read through one or two example DMPs to get a sense of what to write.</a:t>
            </a:r>
          </a:p>
          <a:p>
            <a:pPr marL="457200" indent="-457200">
              <a:spcAft>
                <a:spcPts val="2400"/>
              </a:spcAft>
              <a:buFont typeface="Arial" pitchFamily="34" charset="0"/>
              <a:buChar char="•"/>
            </a:pPr>
            <a:r>
              <a:rPr lang="en-GB" dirty="0" smtClean="0"/>
              <a:t>Discuss with your partner or in small groups what you like about the plan(s) and would replicate.</a:t>
            </a:r>
          </a:p>
          <a:p>
            <a:pPr marL="457200" lvl="0" indent="-457200">
              <a:spcAft>
                <a:spcPts val="2400"/>
              </a:spcAft>
              <a:buFont typeface="Arial" pitchFamily="34" charset="0"/>
              <a:buChar char="•"/>
            </a:pPr>
            <a:r>
              <a:rPr lang="en-GB" dirty="0" smtClean="0"/>
              <a:t>Pick a key theme to come up in DMPs from the DCC Checklist for a DMP and draft a response to the questions based on your own research.</a:t>
            </a:r>
          </a:p>
          <a:p>
            <a:endParaRPr lang="en-GB" dirty="0"/>
          </a:p>
        </p:txBody>
      </p:sp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2" cstate="print"/>
          <a:srcRect l="46825" t="25899" r="2238" b="20233"/>
          <a:stretch>
            <a:fillRect/>
          </a:stretch>
        </p:blipFill>
        <p:spPr bwMode="auto">
          <a:xfrm>
            <a:off x="6948264" y="4941168"/>
            <a:ext cx="1884040" cy="181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908720"/>
            <a:ext cx="8363272" cy="683994"/>
          </a:xfrm>
        </p:spPr>
        <p:txBody>
          <a:bodyPr/>
          <a:lstStyle/>
          <a:p>
            <a:r>
              <a:rPr lang="en-GB" sz="5400" dirty="0" smtClean="0"/>
              <a:t>Thanks for listening</a:t>
            </a:r>
            <a:r>
              <a:rPr lang="en-GB" b="0" dirty="0"/>
              <a:t> 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420888"/>
            <a:ext cx="7992888" cy="3888432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GB" sz="3200" dirty="0"/>
              <a:t>DCC </a:t>
            </a:r>
            <a:r>
              <a:rPr lang="en-GB" sz="3200" dirty="0" smtClean="0"/>
              <a:t>resources on Data Management Plans:</a:t>
            </a:r>
            <a:endParaRPr lang="en-GB" sz="3200" dirty="0"/>
          </a:p>
          <a:p>
            <a:pPr algn="ctr">
              <a:defRPr/>
            </a:pPr>
            <a:r>
              <a:rPr lang="en-GB" dirty="0" smtClean="0">
                <a:hlinkClick r:id="rId2"/>
              </a:rPr>
              <a:t>www.dcc.ac.uk/resources/data-management-plans</a:t>
            </a:r>
            <a:r>
              <a:rPr lang="en-GB" dirty="0" smtClean="0"/>
              <a:t> </a:t>
            </a:r>
            <a:r>
              <a:rPr lang="en-GB" sz="3200" dirty="0" smtClean="0"/>
              <a:t>  </a:t>
            </a:r>
            <a:endParaRPr lang="en-GB" sz="4000" u="sng" dirty="0"/>
          </a:p>
          <a:p>
            <a:pPr algn="ctr">
              <a:defRPr/>
            </a:pPr>
            <a:endParaRPr lang="en-GB" sz="3200" dirty="0" smtClean="0"/>
          </a:p>
          <a:p>
            <a:pPr algn="ctr">
              <a:defRPr/>
            </a:pPr>
            <a:r>
              <a:rPr lang="en-GB" sz="3200" dirty="0" smtClean="0"/>
              <a:t>Follow </a:t>
            </a:r>
            <a:r>
              <a:rPr lang="en-GB" sz="3200" dirty="0"/>
              <a:t>us on twitter:</a:t>
            </a:r>
          </a:p>
          <a:p>
            <a:pPr algn="ctr">
              <a:defRPr/>
            </a:pPr>
            <a:r>
              <a:rPr lang="en-GB" sz="3200" dirty="0"/>
              <a:t> @</a:t>
            </a:r>
            <a:r>
              <a:rPr lang="en-GB" sz="3200" dirty="0" err="1"/>
              <a:t>digitalcuration</a:t>
            </a:r>
            <a:r>
              <a:rPr lang="en-GB" sz="3200" dirty="0"/>
              <a:t> and #</a:t>
            </a:r>
            <a:r>
              <a:rPr lang="en-GB" sz="3200" dirty="0" err="1"/>
              <a:t>ukdcc</a:t>
            </a:r>
            <a:endParaRPr lang="en-GB" sz="3200" dirty="0"/>
          </a:p>
          <a:p>
            <a:endParaRPr lang="en-GB" dirty="0"/>
          </a:p>
        </p:txBody>
      </p:sp>
      <p:pic>
        <p:nvPicPr>
          <p:cNvPr id="4" name="Picture 1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881"/>
          <a:stretch/>
        </p:blipFill>
        <p:spPr bwMode="auto">
          <a:xfrm>
            <a:off x="8376174" y="0"/>
            <a:ext cx="8043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889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1584</TotalTime>
  <Words>515</Words>
  <Application>Microsoft Office PowerPoint</Application>
  <PresentationFormat>On-screen Show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Essential</vt:lpstr>
      <vt:lpstr>Exercise: Writing a Data Management Plan</vt:lpstr>
      <vt:lpstr>Example DMPs</vt:lpstr>
      <vt:lpstr>A syntactically annotated corpus of Appalachian English </vt:lpstr>
      <vt:lpstr>A sample DMP for the Wellcome Trust</vt:lpstr>
      <vt:lpstr>Assessing and communicating animal disease risks for countryside users</vt:lpstr>
      <vt:lpstr>Using NASA remote sensing data</vt:lpstr>
      <vt:lpstr>National Spherical Torus eXperiment</vt:lpstr>
      <vt:lpstr>DMP exercise</vt:lpstr>
      <vt:lpstr>Thanks for listening 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Conscorcio Madrono</dc:title>
  <dc:creator>Sarah Jones</dc:creator>
  <cp:lastModifiedBy>Sarah Jones</cp:lastModifiedBy>
  <cp:revision>158</cp:revision>
  <dcterms:created xsi:type="dcterms:W3CDTF">2015-02-21T22:34:51Z</dcterms:created>
  <dcterms:modified xsi:type="dcterms:W3CDTF">2016-01-11T21:39:05Z</dcterms:modified>
</cp:coreProperties>
</file>